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56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53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46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58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49.xml" ContentType="application/vnd.openxmlformats-officedocument.presentationml.slide+xml"/>
  <Override PartName="/ppt/slides/slide14.xml" ContentType="application/vnd.openxmlformats-officedocument.presentationml.slide+xml"/>
  <Override PartName="/ppt/slides/slide52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48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54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10.xml" ContentType="application/vnd.openxmlformats-officedocument.presentationml.slide+xml"/>
  <Override PartName="/ppt/slides/slide51.xml" ContentType="application/vnd.openxmlformats-officedocument.presentationml.slide+xml"/>
  <Override PartName="/ppt/slides/slide57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9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</p:sldIdLst>
  <p:sldSz cy="6858000" cx="9144000"/>
  <p:notesSz cy="9383700" cx="707707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31.xml" Type="http://schemas.openxmlformats.org/officeDocument/2006/relationships/slide" Id="rId36"/><Relationship Target="slides/slide25.xml" Type="http://schemas.openxmlformats.org/officeDocument/2006/relationships/slide" Id="rId30"/><Relationship Target="slides/slide26.xml" Type="http://schemas.openxmlformats.org/officeDocument/2006/relationships/slide" Id="rId3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43.xml" Type="http://schemas.openxmlformats.org/officeDocument/2006/relationships/slide" Id="rId48"/><Relationship Target="slides/slide42.xml" Type="http://schemas.openxmlformats.org/officeDocument/2006/relationships/slide" Id="rId47"/><Relationship Target="slides/slide44.xml" Type="http://schemas.openxmlformats.org/officeDocument/2006/relationships/slide" Id="rId49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35.xml" Type="http://schemas.openxmlformats.org/officeDocument/2006/relationships/slide" Id="rId40"/><Relationship Target="slideMasters/slideMaster1.xml" Type="http://schemas.openxmlformats.org/officeDocument/2006/relationships/slideMaster" Id="rId4"/><Relationship Target="slides/slide36.xml" Type="http://schemas.openxmlformats.org/officeDocument/2006/relationships/slide" Id="rId41"/><Relationship Target="tableStyles.xml" Type="http://schemas.openxmlformats.org/officeDocument/2006/relationships/tableStyles" Id="rId3"/><Relationship Target="slides/slide37.xml" Type="http://schemas.openxmlformats.org/officeDocument/2006/relationships/slide" Id="rId42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41.xml" Type="http://schemas.openxmlformats.org/officeDocument/2006/relationships/slide" Id="rId46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Relationship Target="slides/slide53.xml" Type="http://schemas.openxmlformats.org/officeDocument/2006/relationships/slide" Id="rId58"/><Relationship Target="slides/slide54.xml" Type="http://schemas.openxmlformats.org/officeDocument/2006/relationships/slide" Id="rId59"/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52.xml" Type="http://schemas.openxmlformats.org/officeDocument/2006/relationships/slide" Id="rId57"/><Relationship Target="slides/slide51.xml" Type="http://schemas.openxmlformats.org/officeDocument/2006/relationships/slide" Id="rId56"/><Relationship Target="slides/slide50.xml" Type="http://schemas.openxmlformats.org/officeDocument/2006/relationships/slide" Id="rId55"/><Relationship Target="slides/slide49.xml" Type="http://schemas.openxmlformats.org/officeDocument/2006/relationships/slide" Id="rId54"/><Relationship Target="slides/slide48.xml" Type="http://schemas.openxmlformats.org/officeDocument/2006/relationships/slide" Id="rId53"/><Relationship Target="slides/slide47.xml" Type="http://schemas.openxmlformats.org/officeDocument/2006/relationships/slide" Id="rId52"/><Relationship Target="slides/slide46.xml" Type="http://schemas.openxmlformats.org/officeDocument/2006/relationships/slide" Id="rId51"/><Relationship Target="slides/slide45.xml" Type="http://schemas.openxmlformats.org/officeDocument/2006/relationships/slide" Id="rId50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slides/slide16.xml" Type="http://schemas.openxmlformats.org/officeDocument/2006/relationships/slide" Id="rId21"/><Relationship Target="slides/slide17.xml" Type="http://schemas.openxmlformats.org/officeDocument/2006/relationships/slide" Id="rId22"/><Relationship Target="slides/slide55.xml" Type="http://schemas.openxmlformats.org/officeDocument/2006/relationships/slide" Id="rId60"/><Relationship Target="slides/slide18.xml" Type="http://schemas.openxmlformats.org/officeDocument/2006/relationships/slide" Id="rId2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57.xml" Type="http://schemas.openxmlformats.org/officeDocument/2006/relationships/slide" Id="rId62"/><Relationship Target="slides/slide56.xml" Type="http://schemas.openxmlformats.org/officeDocument/2006/relationships/slide" Id="rId61"/><Relationship Target="slides/slide59.xml" Type="http://schemas.openxmlformats.org/officeDocument/2006/relationships/slide" Id="rId64"/><Relationship Target="slides/slide58.xml" Type="http://schemas.openxmlformats.org/officeDocument/2006/relationships/slide" Id="rId63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912225" x="0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200" i="0"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all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sam/scott</a:t>
            </a: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>
                <a:solidFill>
                  <a:schemeClr val="dk1"/>
                </a:solidFill>
              </a:rPr>
              <a:t>sam/scott</a:t>
            </a:r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>
                <a:solidFill>
                  <a:schemeClr val="dk1"/>
                </a:solidFill>
              </a:rPr>
              <a:t>sam/scott</a:t>
            </a:r>
          </a:p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>
                <a:solidFill>
                  <a:schemeClr val="dk1"/>
                </a:solidFill>
              </a:rPr>
              <a:t>sam/scott</a:t>
            </a:r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>
                <a:solidFill>
                  <a:schemeClr val="dk1"/>
                </a:solidFill>
              </a:rPr>
              <a:t>sam/scott</a:t>
            </a:r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>
                <a:solidFill>
                  <a:schemeClr val="dk1"/>
                </a:solidFill>
              </a:rPr>
              <a:t>sam/scott</a:t>
            </a:r>
          </a:p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</p:txBody>
      </p:sp>
      <p:sp>
        <p:nvSpPr>
          <p:cNvPr id="207" name="Shape 207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</p:txBody>
      </p:sp>
      <p:sp>
        <p:nvSpPr>
          <p:cNvPr id="215" name="Shape 215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dj </a:t>
            </a:r>
          </a:p>
        </p:txBody>
      </p:sp>
      <p:sp>
        <p:nvSpPr>
          <p:cNvPr id="223" name="Shape 223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</p:txBody>
      </p:sp>
      <p:sp>
        <p:nvSpPr>
          <p:cNvPr id="231" name="Shape 231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all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dalton </a:t>
            </a:r>
          </a:p>
        </p:txBody>
      </p:sp>
      <p:sp>
        <p:nvSpPr>
          <p:cNvPr id="239" name="Shape 239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</p:txBody>
      </p:sp>
      <p:sp>
        <p:nvSpPr>
          <p:cNvPr id="247" name="Shape 247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</p:txBody>
      </p:sp>
      <p:sp>
        <p:nvSpPr>
          <p:cNvPr id="255" name="Shape 255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0" name="Shape 2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</p:txBody>
      </p:sp>
      <p:sp>
        <p:nvSpPr>
          <p:cNvPr id="263" name="Shape 263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</p:txBody>
      </p:sp>
      <p:sp>
        <p:nvSpPr>
          <p:cNvPr id="271" name="Shape 271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6" name="Shape 2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
</a:t>
            </a:r>
            <a:r>
              <a:rPr sz="1800" lang="en-US"/>
              <a:t>tarp game tyler </a:t>
            </a:r>
          </a:p>
        </p:txBody>
      </p:sp>
      <p:sp>
        <p:nvSpPr>
          <p:cNvPr id="279" name="Shape 279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D.J.</a:t>
            </a:r>
          </a:p>
        </p:txBody>
      </p:sp>
      <p:sp>
        <p:nvSpPr>
          <p:cNvPr id="286" name="Shape 286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1" name="Shape 2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D.J.</a:t>
            </a:r>
          </a:p>
          <a:p>
            <a:r>
              <a:t/>
            </a:r>
          </a:p>
        </p:txBody>
      </p:sp>
      <p:sp>
        <p:nvSpPr>
          <p:cNvPr id="294" name="Shape 294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8" name="Shape 2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D.J.</a:t>
            </a:r>
          </a:p>
          <a:p>
            <a:r>
              <a:t/>
            </a:r>
          </a:p>
        </p:txBody>
      </p:sp>
      <p:sp>
        <p:nvSpPr>
          <p:cNvPr id="301" name="Shape 301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5" name="Shape 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D.J.</a:t>
            </a:r>
          </a:p>
          <a:p>
            <a:r>
              <a:t/>
            </a:r>
          </a:p>
        </p:txBody>
      </p:sp>
      <p:sp>
        <p:nvSpPr>
          <p:cNvPr id="308" name="Shape 308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all</a:t>
            </a:r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2" name="Shape 3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3" name="Shape 313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D.J.</a:t>
            </a:r>
          </a:p>
          <a:p>
            <a:r>
              <a:t/>
            </a:r>
          </a:p>
        </p:txBody>
      </p:sp>
      <p:sp>
        <p:nvSpPr>
          <p:cNvPr id="315" name="Shape 315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9" name="Shape 3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0" name="Shape 320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D.J.</a:t>
            </a:r>
          </a:p>
          <a:p>
            <a:r>
              <a:t/>
            </a:r>
          </a:p>
        </p:txBody>
      </p:sp>
      <p:sp>
        <p:nvSpPr>
          <p:cNvPr id="322" name="Shape 322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7" name="Shape 3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floors lava </a:t>
            </a:r>
            <a:r>
              <a:rPr strike="noStrike" u="none" b="0" cap="none" baseline="0" sz="1800" lang="en-US" i="0"/>
              <a:t>tyler</a:t>
            </a:r>
          </a:p>
        </p:txBody>
      </p:sp>
      <p:sp>
        <p:nvSpPr>
          <p:cNvPr id="330" name="Shape 330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4" name="Shape 3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5" name="Shape 335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36" name="Shape 336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0" name="Shape 3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1" name="Shape 341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dj</a:t>
            </a:r>
          </a:p>
        </p:txBody>
      </p:sp>
      <p:sp>
        <p:nvSpPr>
          <p:cNvPr id="343" name="Shape 343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7" name="Shape 3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8" name="Shape 348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dj</a:t>
            </a:r>
          </a:p>
          <a:p>
            <a:r>
              <a:t/>
            </a:r>
          </a:p>
        </p:txBody>
      </p:sp>
      <p:sp>
        <p:nvSpPr>
          <p:cNvPr id="350" name="Shape 350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4" name="Shape 3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5" name="Shape 355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dj</a:t>
            </a:r>
          </a:p>
          <a:p>
            <a:r>
              <a:t/>
            </a:r>
          </a:p>
        </p:txBody>
      </p:sp>
      <p:sp>
        <p:nvSpPr>
          <p:cNvPr id="357" name="Shape 357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1" name="Shape 3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2" name="Shape 362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dj </a:t>
            </a:r>
          </a:p>
          <a:p>
            <a:r>
              <a:t/>
            </a:r>
          </a:p>
        </p:txBody>
      </p:sp>
      <p:sp>
        <p:nvSpPr>
          <p:cNvPr id="364" name="Shape 364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9" name="Shape 3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0" name="Shape 370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dj</a:t>
            </a:r>
          </a:p>
          <a:p>
            <a:r>
              <a:t/>
            </a:r>
          </a:p>
        </p:txBody>
      </p:sp>
      <p:sp>
        <p:nvSpPr>
          <p:cNvPr id="372" name="Shape 372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6" name="Shape 3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7" name="Shape 377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dj</a:t>
            </a:r>
          </a:p>
          <a:p>
            <a:r>
              <a:t/>
            </a:r>
          </a:p>
        </p:txBody>
      </p:sp>
      <p:sp>
        <p:nvSpPr>
          <p:cNvPr id="379" name="Shape 379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tyler </a:t>
            </a: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3" name="Shape 3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4" name="Shape 384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</p:txBody>
      </p:sp>
      <p:sp>
        <p:nvSpPr>
          <p:cNvPr id="386" name="Shape 386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0" name="Shape 3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1" name="Shape 391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  <a:p>
            <a:r>
              <a:t/>
            </a:r>
          </a:p>
        </p:txBody>
      </p:sp>
      <p:sp>
        <p:nvSpPr>
          <p:cNvPr id="393" name="Shape 393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7" name="Shape 3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8" name="Shape 398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9" name="Shape 399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  <a:p>
            <a:r>
              <a:t/>
            </a:r>
          </a:p>
        </p:txBody>
      </p:sp>
      <p:sp>
        <p:nvSpPr>
          <p:cNvPr id="400" name="Shape 400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4" name="Shape 4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5" name="Shape 405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6" name="Shape 406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  <a:p>
            <a:r>
              <a:t/>
            </a:r>
          </a:p>
        </p:txBody>
      </p:sp>
      <p:sp>
        <p:nvSpPr>
          <p:cNvPr id="407" name="Shape 407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1" name="Shape 4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2" name="Shape 412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3" name="Shape 413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Tyler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Some sample skills to teach: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How to build/fold a paper airplane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How to properly fold the U.S. flag (refer to page 31, of the BSA publication </a:t>
            </a:r>
            <a:r>
              <a:rPr strike="noStrike" u="none" b="0" cap="none" baseline="0" sz="1800" lang="en-US" i="1"/>
              <a:t>Your Flag)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How to tie a knot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How to perform a basic first-aid activity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How to toss a small object into a coffee can from a short distance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How to properly lace up a hiking boot (or tie a shoe)</a:t>
            </a:r>
          </a:p>
        </p:txBody>
      </p:sp>
      <p:sp>
        <p:nvSpPr>
          <p:cNvPr id="414" name="Shape 414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8" name="Shape 4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9" name="Shape 419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0" name="Shape 420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Dalton</a:t>
            </a:r>
          </a:p>
        </p:txBody>
      </p:sp>
      <p:sp>
        <p:nvSpPr>
          <p:cNvPr id="421" name="Shape 421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6" name="Shape 4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7" name="Shape 427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8" name="Shape 428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tyler</a:t>
            </a:r>
          </a:p>
        </p:txBody>
      </p:sp>
      <p:sp>
        <p:nvSpPr>
          <p:cNvPr id="429" name="Shape 429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3" name="Shape 4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4" name="Shape 434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dalton </a:t>
            </a:r>
          </a:p>
        </p:txBody>
      </p:sp>
      <p:sp>
        <p:nvSpPr>
          <p:cNvPr id="436" name="Shape 436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0" name="Shape 4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1" name="Shape 441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b="1" sz="1800" lang="en-US">
                <a:solidFill>
                  <a:srgbClr val="FF0000"/>
                </a:solidFill>
              </a:rPr>
              <a:t>dalton	</a:t>
            </a:r>
            <a:r>
              <a:rPr strike="noStrike" u="none" b="1" cap="none" baseline="0" sz="1800" lang="en-US" i="0">
                <a:solidFill>
                  <a:srgbClr val="FF0000"/>
                </a:solidFill>
              </a:rPr>
              <a:t>Setup Required </a:t>
            </a:r>
            <a:r>
              <a:rPr strike="noStrike" u="none" b="1" cap="none" baseline="0" sz="1800" lang="en-US" i="0"/>
              <a:t>- Game: Integrity Game—Part 1, Setting the Stage. </a:t>
            </a:r>
            <a:r>
              <a:rPr strike="noStrike" u="none" b="0" cap="none" baseline="0" sz="1800" lang="en-US" i="0"/>
              <a:t>Sometime during the first 15 to 20 minutes of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Module Three, put out a tray of cookies or small wrapped candies for the Scouts. Before putting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out the tray—and without the Scouts seeing you—count the number of Scouts in attendance.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Then count out enough cookies or candies so each Scout can get two pieces, plus have a few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more (one to four) pieces left over on the tray. The Scouts should not be aware of this counting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and preparing. Simply put the tray out and tell the Scouts that they may take two pieces any time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during the session as a reward for their participation in the class.</a:t>
            </a:r>
          </a:p>
        </p:txBody>
      </p:sp>
      <p:sp>
        <p:nvSpPr>
          <p:cNvPr id="443" name="Shape 443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7" name="Shape 4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8" name="Shape 448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9" name="Shape 449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Dalton &amp; Tyler </a:t>
            </a:r>
            <a:r>
              <a:rPr strike="noStrike" u="none" b="0" cap="none" baseline="0" sz="1800" lang="en-US" i="0"/>
              <a:t>Teams go through various stages of development as they come together. Individual people go through the same stages—and their natural ups and downs—as they take on new tasks or roles. 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To get a better sense for how this might work in a team, let’s first look at how it works in us as individuals.</a:t>
            </a:r>
          </a:p>
        </p:txBody>
      </p:sp>
      <p:sp>
        <p:nvSpPr>
          <p:cNvPr id="450" name="Shape 450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Dalton</a:t>
            </a: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4" name="Shape 4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5" name="Shape 455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6" name="Shape 456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1" cap="none" baseline="0" sz="1800" lang="en-US" i="0"/>
              <a:t>Team Skill Level and Enthusiasm  Dalton 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</a:t>
            </a:r>
            <a:r>
              <a:rPr strike="noStrike" u="none" b="1" cap="none" baseline="0" sz="1800" lang="en-US" i="0"/>
              <a:t>Skill Level—Generally, the skill level of the team starts low and increases as the team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grows together and gets better at working as a team.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</a:t>
            </a:r>
            <a:r>
              <a:rPr strike="noStrike" u="none" b="1" cap="none" baseline="0" sz="1800" lang="en-US" i="0"/>
              <a:t>Enthusiasm—Often, unlike skill level, enthusiasm usually starts out high but can then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take a sudden dip. Then, as the team members explore their differences and align their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expectations with reality, the team begins to achieve results and enthusiasm begins to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rise again.</a:t>
            </a:r>
          </a:p>
          <a:p>
            <a:r>
              <a:t/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Ultimately, both enthusiasm and skill level are high as the team becomes a high-performing team.</a:t>
            </a:r>
          </a:p>
        </p:txBody>
      </p:sp>
      <p:sp>
        <p:nvSpPr>
          <p:cNvPr id="457" name="Shape 457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1" name="Shape 4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2" name="Shape 462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3" name="Shape 463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tyler</a:t>
            </a:r>
          </a:p>
        </p:txBody>
      </p:sp>
      <p:sp>
        <p:nvSpPr>
          <p:cNvPr id="464" name="Shape 464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8" name="Shape 4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9" name="Shape 469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0" name="Shape 470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tyler</a:t>
            </a:r>
          </a:p>
        </p:txBody>
      </p:sp>
      <p:sp>
        <p:nvSpPr>
          <p:cNvPr id="471" name="Shape 471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5" name="Shape 4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6" name="Shape 476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7" name="Shape 477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1" cap="none" baseline="0" sz="1800" lang="en-US" i="0"/>
              <a:t>The Scout Law. As in the </a:t>
            </a:r>
            <a:r>
              <a:rPr strike="noStrike" u="none" b="1" cap="none" baseline="0" sz="1800" lang="en-US" i="1"/>
              <a:t>Boy Scout Handbook, break out each word of the Scout Law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individually and discuss it together briefly—with a focus on applying it as a leader in the troop.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Remember, the Scout Law is for everyone. Before each point of the Scout Law, insert “A Scout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leader is.”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For example: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A Scout leader is trustworthy . . .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• A Scout leader is loyal . .</a:t>
            </a:r>
          </a:p>
        </p:txBody>
      </p:sp>
      <p:sp>
        <p:nvSpPr>
          <p:cNvPr id="478" name="Shape 478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2" name="Shape 4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3" name="Shape 483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4" name="Shape 484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tyler</a:t>
            </a:r>
          </a:p>
        </p:txBody>
      </p:sp>
      <p:sp>
        <p:nvSpPr>
          <p:cNvPr id="485" name="Shape 485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9" name="Shape 4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0" name="Shape 490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1" name="Shape 491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tyler</a:t>
            </a:r>
          </a:p>
        </p:txBody>
      </p:sp>
      <p:sp>
        <p:nvSpPr>
          <p:cNvPr id="492" name="Shape 492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6" name="Shape 4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7" name="Shape 497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8" name="Shape 498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Go through this slide, and then ask the group:</a:t>
            </a:r>
          </a:p>
          <a:p>
            <a:pPr algn="l" rtl="0" lvl="0" marR="0" indent="0" marL="0">
              <a:buSzPct val="25000"/>
              <a:buNone/>
            </a:pPr>
            <a:r>
              <a:rPr strike="noStrike" u="none" b="1" cap="none" baseline="0" sz="1800" lang="en-US" i="0"/>
              <a:t>   Please think about how you can be a servant leader in your current role in the troop.</a:t>
            </a:r>
          </a:p>
        </p:txBody>
      </p:sp>
      <p:sp>
        <p:nvSpPr>
          <p:cNvPr id="499" name="Shape 499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3" name="Shape 5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4" name="Shape 504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5" name="Shape 505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scott and sam </a:t>
            </a:r>
          </a:p>
        </p:txBody>
      </p:sp>
      <p:sp>
        <p:nvSpPr>
          <p:cNvPr id="506" name="Shape 506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0" name="Shape 5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1" name="Shape 511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2" name="Shape 512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all</a:t>
            </a:r>
          </a:p>
        </p:txBody>
      </p:sp>
      <p:sp>
        <p:nvSpPr>
          <p:cNvPr id="513" name="Shape 513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7" name="Shape 5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8" name="Shape 518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9" name="Shape 519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all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rgbClr val="000000"/>
                </a:solidFill>
              </a:rPr>
              <a:t>Dalton</a:t>
            </a:r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/>
              <a:t>dalton</a:t>
            </a:r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scott and sam </a:t>
            </a:r>
            <a:r>
              <a:rPr strike="noStrike" u="none" b="0" cap="none" baseline="0" sz="1800" lang="en-US" i="0"/>
              <a:t> </a:t>
            </a: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703262" x="1192212"/>
            <a:ext cy="3519487" cx="46926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457700" x="708025"/>
            <a:ext cy="4222750" cx="5661024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z="1800" lang="en-US"/>
              <a:t>Sam </a:t>
            </a: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y="8912225" x="4008437"/>
            <a:ext cy="469899" cx="3067049"/>
          </a:xfrm>
          <a:prstGeom prst="rect">
            <a:avLst/>
          </a:prstGeom>
          <a:noFill/>
          <a:ln>
            <a:noFill/>
          </a:ln>
        </p:spPr>
        <p:txBody>
          <a:bodyPr bIns="47025" rIns="94050" lIns="94050" tIns="47025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media/image06.png" Type="http://schemas.openxmlformats.org/officeDocument/2006/relationships/image" Id="rId2"/><Relationship Target="../slideMasters/slideMaster1.xml" Type="http://schemas.openxmlformats.org/officeDocument/2006/relationships/slideMaster" Id="rId1"/><Relationship Target="../media/image02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6489700" x="152400"/>
            <a:ext cy="323850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0" name="Shape 20"/>
          <p:cNvSpPr/>
          <p:nvPr/>
        </p:nvSpPr>
        <p:spPr>
          <a:xfrm>
            <a:off y="4724400" x="5867400"/>
            <a:ext cy="936624" cx="32067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45700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4724400" x="-9525"/>
            <a:ext cy="936625" cx="6524625"/>
          </a:xfrm>
          <a:custGeom>
            <a:pathLst>
              <a:path w="4110" extrusionOk="0" h="637">
                <a:moveTo>
                  <a:pt y="0" x="3"/>
                </a:moveTo>
                <a:lnTo>
                  <a:pt y="1" x="4110"/>
                </a:lnTo>
                <a:lnTo>
                  <a:pt y="637" x="3694"/>
                </a:lnTo>
                <a:lnTo>
                  <a:pt y="636" x="0"/>
                </a:lnTo>
                <a:lnTo>
                  <a:pt y="0" x="3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cxnSp>
        <p:nvCxnSpPr>
          <p:cNvPr id="22" name="Shape 22"/>
          <p:cNvCxnSpPr/>
          <p:nvPr/>
        </p:nvCxnSpPr>
        <p:spPr>
          <a:xfrm>
            <a:off y="4724400" x="0"/>
            <a:ext cy="0" cx="9144000"/>
          </a:xfrm>
          <a:prstGeom prst="straightConnector1">
            <a:avLst/>
          </a:prstGeom>
          <a:noFill/>
          <a:ln w="9525" cap="flat">
            <a:solidFill>
              <a:srgbClr val="4D4D4D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y="5661025" x="0"/>
            <a:ext cy="0" cx="9180512"/>
          </a:xfrm>
          <a:prstGeom prst="straightConnector1">
            <a:avLst/>
          </a:prstGeom>
          <a:noFill/>
          <a:ln w="9525" cap="flat">
            <a:solidFill>
              <a:srgbClr val="4D4D4D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4" name="Shape 24"/>
          <p:cNvSpPr txBox="1"/>
          <p:nvPr/>
        </p:nvSpPr>
        <p:spPr>
          <a:xfrm>
            <a:off y="6681788" x="2933700"/>
            <a:ext cy="152399" cx="2389188"/>
          </a:xfrm>
          <a:prstGeom prst="rect">
            <a:avLst/>
          </a:prstGeom>
          <a:noFill/>
          <a:ln>
            <a:noFill/>
          </a:ln>
        </p:spPr>
        <p:txBody>
          <a:bodyPr bIns="45700" rIns="0" lIns="0" tIns="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7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   |    Copyright © 2009 The TriZetto Group, Inc. 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4724400" x="6477000"/>
            <a:ext cy="955675" cx="2666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Boy Scouting</a:t>
            </a:r>
          </a:p>
          <a:p>
            <a:pPr algn="l" rtl="0" lvl="0" marR="0" indent="0" mar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Youth Leadership Training</a:t>
            </a:r>
          </a:p>
        </p:txBody>
      </p:sp>
      <p:pic>
        <p:nvPicPr>
          <p:cNvPr id="26" name="Shape 26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y="4149725" x="628650"/>
            <a:ext cy="1279524" cx="1279524"/>
          </a:xfrm>
          <a:prstGeom prst="rect">
            <a:avLst/>
          </a:prstGeom>
        </p:spPr>
      </p:pic>
      <p:pic>
        <p:nvPicPr>
          <p:cNvPr id="27" name="Shape 2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149725" x="1990725"/>
            <a:ext cy="1282699" cx="1133474"/>
          </a:xfrm>
          <a:prstGeom prst="rect">
            <a:avLst/>
          </a:prstGeom>
        </p:spPr>
      </p:pic>
      <p:pic>
        <p:nvPicPr>
          <p:cNvPr id="28" name="Shape 2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5084762" x="1331912"/>
            <a:ext cy="1189036" cx="1189036"/>
          </a:xfrm>
          <a:prstGeom prst="rect">
            <a:avLst/>
          </a:prstGeom>
        </p:spPr>
      </p:pic>
      <p:sp>
        <p:nvSpPr>
          <p:cNvPr id="29" name="Shape 29"/>
          <p:cNvSpPr txBox="1"/>
          <p:nvPr>
            <p:ph type="ctrTitle"/>
          </p:nvPr>
        </p:nvSpPr>
        <p:spPr>
          <a:xfrm>
            <a:off y="1701800" x="539750"/>
            <a:ext cy="1082675" cx="79200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trike="noStrike" u="none" b="1" cap="none" baseline="0" sz="4400" i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y="2852738" x="539750"/>
            <a:ext cy="720724" cx="79200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Arial"/>
              <a:buNone/>
              <a:defRPr strike="noStrike" u="none" b="1" cap="none" baseline="0" sz="2400" i="1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333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27000" marL="1600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27000" marL="20574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27000" marL="25146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27000" marL="29718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27000" marL="34290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27000" marL="3886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469106" x="2267743"/>
            <a:ext cy="8229600" cx="46085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3495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Font typeface="Arial"/>
              <a:buChar char="•"/>
              <a:defRPr b="1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333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27000" marL="20574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27000" marL="25146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27000" marL="29718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27000" marL="34290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27000" marL="3886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 rot="5400000">
            <a:off y="2083594" x="4820443"/>
            <a:ext cy="2057400" cx="5675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 rot="5400000">
            <a:off y="102394" x="629444"/>
            <a:ext cy="6019799" cx="5675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3495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Font typeface="Arial"/>
              <a:buChar char="•"/>
              <a:defRPr b="1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333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27000" marL="20574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27000" marL="25146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27000" marL="29718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27000" marL="34290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27000" marL="3886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3495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Font typeface="Arial"/>
              <a:buChar char="•"/>
              <a:defRPr b="1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333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27000" marL="20574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27000" marL="25146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27000" marL="29718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27000" marL="34290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27000" marL="3886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sz="2000"/>
            </a:lvl1pPr>
            <a:lvl2pPr rtl="0" indent="0" marL="457200">
              <a:buFont typeface="Arial"/>
              <a:buNone/>
              <a:defRPr sz="1800"/>
            </a:lvl2pPr>
            <a:lvl3pPr rtl="0" indent="0" marL="914400">
              <a:buFont typeface="Arial"/>
              <a:buNone/>
              <a:defRPr sz="1600"/>
            </a:lvl3pPr>
            <a:lvl4pPr rtl="0" indent="0" marL="1371600">
              <a:buFont typeface="Arial"/>
              <a:buNone/>
              <a:defRPr sz="1400"/>
            </a:lvl4pPr>
            <a:lvl5pPr rtl="0" indent="0" marL="1828800">
              <a:buFont typeface="Arial"/>
              <a:buNone/>
              <a:defRPr sz="1400"/>
            </a:lvl5pPr>
            <a:lvl6pPr rtl="0" indent="0" marL="2286000">
              <a:buFont typeface="Arial"/>
              <a:buNone/>
              <a:defRPr sz="1400"/>
            </a:lvl6pPr>
            <a:lvl7pPr rtl="0" indent="0" marL="2743200">
              <a:buFont typeface="Arial"/>
              <a:buNone/>
              <a:defRPr sz="1400"/>
            </a:lvl7pPr>
            <a:lvl8pPr rtl="0" indent="0" marL="3200400">
              <a:buFont typeface="Arial"/>
              <a:buNone/>
              <a:defRPr sz="1400"/>
            </a:lvl8pPr>
            <a:lvl9pPr rtl="0" indent="0" marL="3657600"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341437" x="457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b="1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5"/><Relationship Target="../slideLayouts/slideLayout11.xml" Type="http://schemas.openxmlformats.org/officeDocument/2006/relationships/slideLayout" Id="rId14"/><Relationship Target="../media/image03.png" Type="http://schemas.openxmlformats.org/officeDocument/2006/relationships/image" Id="rId2"/><Relationship Target="../slideLayouts/slideLayout9.xml" Type="http://schemas.openxmlformats.org/officeDocument/2006/relationships/slideLayout" Id="rId12"/><Relationship Target="../media/image00.png" Type="http://schemas.openxmlformats.org/officeDocument/2006/relationships/image" Id="rId1"/><Relationship Target="../slideLayouts/slideLayout10.xml" Type="http://schemas.openxmlformats.org/officeDocument/2006/relationships/slideLayout" Id="rId13"/><Relationship Target="../slideLayouts/slideLayout1.xml" Type="http://schemas.openxmlformats.org/officeDocument/2006/relationships/slideLayout" Id="rId4"/><Relationship Target="../slideLayouts/slideLayout7.xml" Type="http://schemas.openxmlformats.org/officeDocument/2006/relationships/slideLayout" Id="rId10"/><Relationship Target="../media/image01.png" Type="http://schemas.openxmlformats.org/officeDocument/2006/relationships/image" Id="rId3"/><Relationship Target="../slideLayouts/slideLayout8.xml" Type="http://schemas.openxmlformats.org/officeDocument/2006/relationships/slideLayout" Id="rId11"/><Relationship Target="../slideLayouts/slideLayout6.xml" Type="http://schemas.openxmlformats.org/officeDocument/2006/relationships/slideLayout" Id="rId9"/><Relationship Target="../slideLayouts/slideLayout3.xml" Type="http://schemas.openxmlformats.org/officeDocument/2006/relationships/slideLayout" Id="rId6"/><Relationship Target="../slideLayouts/slideLayout2.xml" Type="http://schemas.openxmlformats.org/officeDocument/2006/relationships/slideLayout" Id="rId5"/><Relationship Target="../slideLayouts/slideLayout5.xml" Type="http://schemas.openxmlformats.org/officeDocument/2006/relationships/slideLayout" Id="rId8"/><Relationship Target="../slideLayouts/slideLayout4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3200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3495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Font typeface="Arial"/>
              <a:buChar char="•"/>
              <a:defRPr strike="noStrike" u="none" b="1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333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27000" marL="1600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27000" marL="20574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27000" marL="25146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27000" marL="29718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27000" marL="34290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27000" marL="38862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Font typeface="Wingdings"/>
              <a:buChar char="§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/>
          <p:nvPr/>
        </p:nvSpPr>
        <p:spPr>
          <a:xfrm>
            <a:off y="217487" x="-9525"/>
            <a:ext cy="541337" cx="9180513"/>
          </a:xfrm>
          <a:custGeom>
            <a:pathLst>
              <a:path w="5783" extrusionOk="0" h="341">
                <a:moveTo>
                  <a:pt y="0" x="5783"/>
                </a:moveTo>
                <a:lnTo>
                  <a:pt y="5" x="514"/>
                </a:lnTo>
                <a:lnTo>
                  <a:pt y="341" x="270"/>
                </a:lnTo>
                <a:lnTo>
                  <a:pt y="339" x="0"/>
                </a:lnTo>
              </a:path>
            </a:pathLst>
          </a:custGeom>
          <a:noFill/>
          <a:ln w="19050" cap="flat">
            <a:solidFill>
              <a:srgbClr val="F58025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6534150" x="152400"/>
            <a:ext cy="323850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3" name="Shape 13"/>
          <p:cNvSpPr/>
          <p:nvPr/>
        </p:nvSpPr>
        <p:spPr>
          <a:xfrm>
            <a:off y="6276975" x="0"/>
            <a:ext cy="361949" cx="7380287"/>
          </a:xfrm>
          <a:custGeom>
            <a:pathLst>
              <a:path w="5760" extrusionOk="0" h="300">
                <a:moveTo>
                  <a:pt y="300" x="0"/>
                </a:moveTo>
                <a:lnTo>
                  <a:pt y="294" x="4458"/>
                </a:lnTo>
                <a:lnTo>
                  <a:pt y="0" x="4746"/>
                </a:lnTo>
                <a:lnTo>
                  <a:pt y="0" x="5760"/>
                </a:lnTo>
              </a:path>
            </a:pathLst>
          </a:custGeom>
          <a:noFill/>
          <a:ln w="19050" cap="flat">
            <a:solidFill>
              <a:srgbClr val="F58025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" name="Shape 14"/>
          <p:cNvSpPr/>
          <p:nvPr/>
        </p:nvSpPr>
        <p:spPr>
          <a:xfrm>
            <a:off y="6019800" x="6172200"/>
            <a:ext cy="190500" cx="275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pic>
        <p:nvPicPr>
          <p:cNvPr id="15" name="Shape 15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y="5826125" x="6176962"/>
            <a:ext cy="914399" cx="914399"/>
          </a:xfrm>
          <a:prstGeom prst="rect">
            <a:avLst/>
          </a:prstGeom>
        </p:spPr>
      </p:pic>
      <p:pic>
        <p:nvPicPr>
          <p:cNvPr id="16" name="Shape 16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y="5824537" x="7185025"/>
            <a:ext cy="917575" cx="795337"/>
          </a:xfrm>
          <a:prstGeom prst="rect">
            <a:avLst/>
          </a:prstGeom>
        </p:spPr>
      </p:pic>
      <p:pic>
        <p:nvPicPr>
          <p:cNvPr id="17" name="Shape 1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826125" x="8121650"/>
            <a:ext cy="914400" cx="914400"/>
          </a:xfrm>
          <a:prstGeom prst="rect">
            <a:avLst/>
          </a:prstGeom>
        </p:spPr>
      </p:pic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5.gif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5.gif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5.xml.rels><?xml version="1.0" encoding="UTF-8" standalone="yes"?><Relationships xmlns="http://schemas.openxmlformats.org/package/2006/relationships"><Relationship Target="../notesSlides/notesSlide4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6.xml.rels><?xml version="1.0" encoding="UTF-8" standalone="yes"?><Relationships xmlns="http://schemas.openxmlformats.org/package/2006/relationships"><Relationship Target="../notesSlides/notesSlide46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47.xml.rels><?xml version="1.0" encoding="UTF-8" standalone="yes"?><Relationships xmlns="http://schemas.openxmlformats.org/package/2006/relationships"><Relationship Target="../notesSlides/notesSlide4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8.xml.rels><?xml version="1.0" encoding="UTF-8" standalone="yes"?><Relationships xmlns="http://schemas.openxmlformats.org/package/2006/relationships"><Relationship Target="../notesSlides/notesSlide4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9.xml.rels><?xml version="1.0" encoding="UTF-8" standalone="yes"?><Relationships xmlns="http://schemas.openxmlformats.org/package/2006/relationships"><Relationship Target="../notesSlides/notesSlide4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0.xml.rels><?xml version="1.0" encoding="UTF-8" standalone="yes"?><Relationships xmlns="http://schemas.openxmlformats.org/package/2006/relationships"><Relationship Target="../notesSlides/notesSlide5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1.xml.rels><?xml version="1.0" encoding="UTF-8" standalone="yes"?><Relationships xmlns="http://schemas.openxmlformats.org/package/2006/relationships"><Relationship Target="../notesSlides/notesSlide5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2.xml.rels><?xml version="1.0" encoding="UTF-8" standalone="yes"?><Relationships xmlns="http://schemas.openxmlformats.org/package/2006/relationships"><Relationship Target="../notesSlides/notesSlide5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3.xml.rels><?xml version="1.0" encoding="UTF-8" standalone="yes"?><Relationships xmlns="http://schemas.openxmlformats.org/package/2006/relationships"><Relationship Target="../notesSlides/notesSlide5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4.xml.rels><?xml version="1.0" encoding="UTF-8" standalone="yes"?><Relationships xmlns="http://schemas.openxmlformats.org/package/2006/relationships"><Relationship Target="../notesSlides/notesSlide5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5.xml.rels><?xml version="1.0" encoding="UTF-8" standalone="yes"?><Relationships xmlns="http://schemas.openxmlformats.org/package/2006/relationships"><Relationship Target="../notesSlides/notesSlide5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6.xml.rels><?xml version="1.0" encoding="UTF-8" standalone="yes"?><Relationships xmlns="http://schemas.openxmlformats.org/package/2006/relationships"><Relationship Target="../notesSlides/notesSlide5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7.xml.rels><?xml version="1.0" encoding="UTF-8" standalone="yes"?><Relationships xmlns="http://schemas.openxmlformats.org/package/2006/relationships"><Relationship Target="../notesSlides/notesSlide5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8.xml.rels><?xml version="1.0" encoding="UTF-8" standalone="yes"?><Relationships xmlns="http://schemas.openxmlformats.org/package/2006/relationships"><Relationship Target="../notesSlides/notesSlide5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9.xml.rels><?xml version="1.0" encoding="UTF-8" standalone="yes"?><Relationships xmlns="http://schemas.openxmlformats.org/package/2006/relationships"><Relationship Target="../notesSlides/notesSlide5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y="304800" x="152400"/>
            <a:ext cy="2236787" cx="4190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000" lang="en-US" i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Introduction to Leadership Skills for Troops</a:t>
            </a:r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y="1985600" x="152400"/>
            <a:ext cy="1438200" cx="7920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1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Tyler Anderson </a:t>
            </a:r>
          </a:p>
          <a:p>
            <a:pPr algn="l" rtl="0" lvl="0" marR="0" indent="0" marL="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1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Dalton Muzyka</a:t>
            </a:r>
          </a:p>
          <a:p>
            <a:pPr algn="l" rtl="0" lvl="0" marR="0" indent="0" marL="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1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D.J. Rogers</a:t>
            </a:r>
            <a:r>
              <a:rPr sz="1800" lang="en-US"/>
              <a:t>Scott Davis </a:t>
            </a:r>
          </a:p>
          <a:p>
            <a:pPr algn="l" rtl="0" lvl="0" marR="0" indent="0" marL="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25000"/>
              <a:buFont typeface="Arial"/>
              <a:buNone/>
            </a:pPr>
            <a:r>
              <a:rPr sz="1800" lang="en-US"/>
              <a:t>Sam Yuen 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4757737"/>
            <a:ext cy="4495800" cx="438626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Assistant Senior Patrol Leader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responsible for training and giving direct leadership to the following appointed Scout leaders: 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historian, 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 of the Arrow troop representative, 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scribe, 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librarian, 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instructor, 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quartermaster, and 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chaplain aide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lead meetings and activities as called upon by the senior patrol leader.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Guide the troop in the senior patrol leader’s absence.</a:t>
            </a:r>
          </a:p>
        </p:txBody>
      </p:sp>
      <p:sp>
        <p:nvSpPr>
          <p:cNvPr id="155" name="Shape 155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 tasks assigned by the senior patrol leader.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 as a member of the patrol leaders’ council.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set and enforce the tone for good Scout behavior within the troop.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Patrol Leader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 and lead patrol meetings and activities.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patrol members informed.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 each patrol member needed tasks and help them succeed.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 the patrol at all patrol leaders’ council meetings and the annual program planning conference.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 the patrol to take part in all troop activities.</a:t>
            </a:r>
          </a:p>
        </p:txBody>
      </p:sp>
      <p:sp>
        <p:nvSpPr>
          <p:cNvPr id="163" name="Shape 163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patrol spirit.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other troop leaders to make the troop run well.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what patrol members and other leaders can do.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Assistant Patrol Leader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the patrol leader plan and lead patrol meetings and activities.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the patrol leader keep patrol members informed.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the patrol leader prepare the patrol to take part in all troop activities.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 the patrol in the patrol leader’s absence.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patrol spirit.</a:t>
            </a:r>
          </a:p>
        </p:txBody>
      </p:sp>
      <p:sp>
        <p:nvSpPr>
          <p:cNvPr id="171" name="Shape 171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 the patrol at all patrol leaders’ council meetings in the patrol leader’s absence.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other troop leaders to make the troop run well.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Troop Guide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1341437" x="457200"/>
            <a:ext cy="5211762" cx="4267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Introduce new Scouts to troop operations.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Guide new Scouts through early Scouting activities.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set and enforce the tone for good Scout behavior within the troop.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Ensure older Scouts never harass or bully new Scouts.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new Scouts earn the First Class rank in their first year.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Coach the patrol leader of the new-Scout patrol on his duties.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the patrol leader at patrol leaders’ council meetings.</a:t>
            </a:r>
          </a:p>
        </p:txBody>
      </p:sp>
      <p:sp>
        <p:nvSpPr>
          <p:cNvPr id="179" name="Shape 179"/>
          <p:cNvSpPr txBox="1"/>
          <p:nvPr>
            <p:ph idx="2" type="body"/>
          </p:nvPr>
        </p:nvSpPr>
        <p:spPr>
          <a:xfrm>
            <a:off y="1341437" x="4648200"/>
            <a:ext cy="4608512" cx="4343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Attend patrol leaders’ council meetings with the patrol leader of the new-Scout patrol.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Assist the assistant Scoutmaster with training.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Coach individual Scouts on Scouting challenges.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Den Chief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 as the activities assistant at den meetings.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 regularly with the den leader to review the den and pack meeting plans.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serving as a Webelos den chief; help prepare boys to join Boy Scouting.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a positive image of Boy Scouting.</a:t>
            </a:r>
          </a:p>
        </p:txBody>
      </p:sp>
      <p:sp>
        <p:nvSpPr>
          <p:cNvPr id="187" name="Shape 187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Historian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Gather pictures and facts about past activities of the troop and keep them in scrapbooks, wall displays, or information files.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care of troop trophies and keepsakes.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information about troop alumni.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</p:txBody>
      </p:sp>
      <p:sp>
        <p:nvSpPr>
          <p:cNvPr id="195" name="Shape 195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Order of the Arrow Troop Representative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 as a communication link between the lodge or chapter and the troop.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year-round and resident camping in the troop.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older-Scout participation in high-adventure programs.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Scouts to actively participate in community service projects.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Assist with leadership skills training in the troop.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Arrowmen to assume leadership positions in the troop.</a:t>
            </a:r>
          </a:p>
        </p:txBody>
      </p:sp>
      <p:sp>
        <p:nvSpPr>
          <p:cNvPr id="203" name="Shape 203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Arrowmen in the troop to be active participants in lodge and/or chapter activities and to seal their membership in the Order by becoming Brotherhood members.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Oath, Scout Law, and OA Obligation.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Librarian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 and maintain a troop library.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records on literature owned by the troop.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new or replacement items as needed.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literature available for borrowing at troop meetings.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Maintain a system to check literature in and out.</a:t>
            </a:r>
          </a:p>
        </p:txBody>
      </p:sp>
      <p:sp>
        <p:nvSpPr>
          <p:cNvPr id="211" name="Shape 211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Follow up on late returns.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Quartermaster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records of patrol and troop equipment.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equipment in good repair.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equipment storage area neat an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Issue equipment and see that it is returned in good order.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Suggest new or replacement items.</a:t>
            </a:r>
          </a:p>
        </p:txBody>
      </p:sp>
      <p:sp>
        <p:nvSpPr>
          <p:cNvPr id="219" name="Shape 219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the troop committee member responsible for equipment.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Scribe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Attend and keep a log of patrol leaders’ council meetings.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attendance and dues payments of all troop members.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advancement in troop records and on the troop advancement chart.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</p:txBody>
      </p:sp>
      <p:sp>
        <p:nvSpPr>
          <p:cNvPr id="227" name="Shape 227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the appropriate troop committee members responsible for finance, records, and advancement.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Handle correspondence appropriately.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0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Today’s Agenda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95400" x="457200"/>
            <a:ext cy="465454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3550" marL="463550">
              <a:spcBef>
                <a:spcPts val="400"/>
              </a:spcBef>
              <a:spcAft>
                <a:spcPts val="40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One—Troop Organization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includes a description of each leadership position in the troop, including roles and responsibilities, troop organization, and introductions to vision and servant leadership. </a:t>
            </a:r>
            <a:r>
              <a:rPr strike="noStrike" u="none" b="0" cap="none" baseline="0" sz="2000" lang="en-US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(About an hour…)</a:t>
            </a:r>
          </a:p>
          <a:p>
            <a:pPr algn="l" rtl="0" lvl="0" marR="0" indent="-463550" marL="463550">
              <a:spcBef>
                <a:spcPts val="400"/>
              </a:spcBef>
              <a:spcAft>
                <a:spcPts val="40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Two—Tools of the Trade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covers some core skill sets to help the Scout lead, including communicating, planning, and teaching. </a:t>
            </a:r>
            <a:r>
              <a:rPr strike="noStrike" u="none" b="0" cap="none" baseline="0" sz="2000" lang="en-US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(About an hour and a half…)</a:t>
            </a:r>
          </a:p>
          <a:p>
            <a:pPr algn="l" rtl="0" lvl="0" marR="0" indent="-463550" marL="463550">
              <a:spcBef>
                <a:spcPts val="400"/>
              </a:spcBef>
              <a:spcAft>
                <a:spcPts val="40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Three—Leadership and Teamwork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incorporates additional leadership tools for the Scout, including discussions of teams and team characteristics, the stages of team development and leadership, inclusion/using your team, ethics and values of a leader, and a more in-depth review of vision. </a:t>
            </a:r>
            <a:r>
              <a:rPr strike="noStrike" u="none" b="0" cap="none" baseline="0" sz="2000" lang="en-US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(About an hour…)</a:t>
            </a:r>
          </a:p>
          <a:p>
            <a:r>
              <a:t/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Instructor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 Scouting skills as needed within the troop or patrols.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 well in advance for each teaching assignment.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</p:txBody>
      </p:sp>
      <p:sp>
        <p:nvSpPr>
          <p:cNvPr id="235" name="Shape 235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Chaplain’s Aide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troop leaders apprised of religious holidays when planning activities.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Assist the troop chaplain or religious coordinator in meeting the religious needs of troop members while on activities.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saying grace at meals while camping or on activities.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 worship services on campouts.</a:t>
            </a:r>
          </a:p>
        </p:txBody>
      </p:sp>
      <p:sp>
        <p:nvSpPr>
          <p:cNvPr id="243" name="Shape 243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Tell troop members about the religious emblems program for their faith.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Webmaster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 and maintain a safe and secure troop website.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Ensure the troop website is a positive reflection of Scouting for the public.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 the troop’s electronic communication tools.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the Scouts to provide up-to-date troop information.</a:t>
            </a:r>
          </a:p>
        </p:txBody>
      </p:sp>
      <p:sp>
        <p:nvSpPr>
          <p:cNvPr id="251" name="Shape 251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the scribe.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Leave No Trace Trainer</a:t>
            </a: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a thorough understanding of and commitment to Leave No Trace.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Successfully complete the Leave No Trace Trainer training course.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minimize the troop’s impact on the land by teaching Scouts the principles of Leave No Trace.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ensure that the troop follows Leave No Trace principles on outings.</a:t>
            </a:r>
          </a:p>
        </p:txBody>
      </p:sp>
      <p:sp>
        <p:nvSpPr>
          <p:cNvPr id="259" name="Shape 259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Junior Assistant Scoutmaster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y="1341437" x="457200"/>
            <a:ext cy="521176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 as an assistant Scoutmaster (except for leadership responsibilities reserved for adults 18 and 21 years of age or older).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Accomplish any duties assigned by the Scoutmaster.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</p:txBody>
      </p:sp>
      <p:sp>
        <p:nvSpPr>
          <p:cNvPr id="267" name="Shape 267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small" baseline="0" sz="40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GAME </a:t>
            </a:r>
          </a:p>
        </p:txBody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20 minutes…</a:t>
            </a:r>
          </a:p>
        </p:txBody>
      </p:sp>
      <p:pic>
        <p:nvPicPr>
          <p:cNvPr id="275" name="Shape 27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762000" x="3200400"/>
            <a:ext cy="5521324" cx="48005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Adult Troop Positions</a:t>
            </a: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Adults in the troop are responsible for providing training to troop leadership and enabling them to carry out their duties. 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also provide resources for the troop leaders and serve as mentors to all Scouts in the troop.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number of adult leaders and committee members needed is dependent on the size and needs of the troop.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y="274637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Scoutmaster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y="1341437" x="457200"/>
            <a:ext cy="5211762" cx="4267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b="0" sz="1900" lang="en-US"/>
              <a:t>Ensure Participant Safety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 and guide boy leaders.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other responsible adults to bring Scouting to boys.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methods of Scouting to achieve the aims of Scouting.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 regularly with the patrol leaders’ council for training and coordination in planning troop activities.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Attend all troop meetings or, when necessary, arrange for a qualified adult substitute.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Attend troop committee meetings.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Conduct Scoutmaster conferences for all rank advancement.</a:t>
            </a:r>
          </a:p>
          <a:p>
            <a:r>
              <a:t/>
            </a:r>
          </a:p>
        </p:txBody>
      </p:sp>
      <p:sp>
        <p:nvSpPr>
          <p:cNvPr id="290" name="Shape 290"/>
          <p:cNvSpPr txBox="1"/>
          <p:nvPr>
            <p:ph idx="2" type="body"/>
          </p:nvPr>
        </p:nvSpPr>
        <p:spPr>
          <a:xfrm>
            <a:off y="1341437" x="4648200"/>
            <a:ext cy="4608512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Conduct periodic parents’ sessions to share the program and encourage parent participation and cooperation.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systematic recruiting plan for new members and see that they are promptly registered.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Delegate responsibility to other adults and groups (assistants, troop committee) so they have a real part in troop operations.</a:t>
            </a:r>
          </a:p>
          <a:p>
            <a:pPr algn="l" rtl="0" lvl="0" marR="0" indent="-342900" marL="342900">
              <a:spcBef>
                <a:spcPts val="380"/>
              </a:spcBef>
              <a:spcAft>
                <a:spcPts val="0"/>
              </a:spcAft>
              <a:buClr>
                <a:srgbClr val="F58025"/>
              </a:buClr>
              <a:buSzPct val="100877"/>
              <a:buFont typeface="Arial"/>
              <a:buChar char="•"/>
            </a:pPr>
            <a:r>
              <a:rPr strike="noStrike" u="none" b="0" cap="none" baseline="0" sz="1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Conduct all activities under qualified leadership, safe conditions, and the policies of the chartered organization and the Boy Scouts of America. 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Assistant Scoutmasters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fulfill his or her obligation to the troop, the Scoutmaster, with the assistance of the troop committee, recruits assistant Scoutmasters to help operate the troop. 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assistant Scoutmaster is assigned specific program duties and reports to the Scoutmaster. 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also provide the two-deep leadership required by the Boy Scouts of America (there must be at least two adults present at any Boy Scout activity). 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assistant Scoutmaster may be 18 years old, but at least one in each troop should be 21 or older so he or she can serve in the Scoutmaster’s absence.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Committee Chair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Supervises the Scoutmaster and committee members.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Recruits and approves Scoutmasters and committee members.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Introduction to this Course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341437" x="457200"/>
            <a:ext cy="2239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Leadership in Boy Scouting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Leadership is a vital part of the Scouting program. 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Opportunities to develop leadership skills are a key part of Scouting – </a:t>
            </a:r>
            <a:r>
              <a:rPr strike="noStrike" u="none" b="0" cap="none" baseline="0" sz="24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bit as important as rank!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activities of youth leaders…</a:t>
            </a:r>
          </a:p>
          <a:p>
            <a:r>
              <a:t/>
            </a:r>
          </a:p>
        </p:txBody>
      </p:sp>
      <p:sp>
        <p:nvSpPr>
          <p:cNvPr id="79" name="Shape 79"/>
          <p:cNvSpPr txBox="1"/>
          <p:nvPr/>
        </p:nvSpPr>
        <p:spPr>
          <a:xfrm>
            <a:off y="3581400" x="1143000"/>
            <a:ext cy="2133599" cx="3429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Organizing the troop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 and organizing activities and meetings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Assigning duties to others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 menus and figuring out food costs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Encouraging advancement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Guiding a troop’s involvement in problem-solving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y="3581400" x="4648200"/>
            <a:ext cy="2133599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Teaching outdoor, sports, or craft skills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Ensuring the troop’s safety during meetings and outings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Handling the troop’s finances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Helping other Boy Scouts make the most of their own leadership opportunities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Encouraging participation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Committee Member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Serves as a resource to the troop.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Works with an assigned officer.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Recruits consultants.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Roles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Webmaster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Treasurer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Secretary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Merit Badge Coordinator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Quartermaster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Eagle Scout Coordinator</a:t>
            </a:r>
          </a:p>
          <a:p>
            <a:pPr algn="l" rtl="0" lvl="1" marR="0" indent="-285750" marL="742950">
              <a:spcBef>
                <a:spcPts val="32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Camping Coordinator</a:t>
            </a:r>
          </a:p>
          <a:p>
            <a:r>
              <a:t/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Chatered Organization Representative</a:t>
            </a:r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Serves as the liaison between the troop and the chartered organization.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Recruits the troop committee; approves Scoutmasters and committee members.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Participates in district leadership.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small" baseline="0" sz="40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GAME 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20 minutes…</a:t>
            </a:r>
          </a:p>
        </p:txBody>
      </p:sp>
      <p:pic>
        <p:nvPicPr>
          <p:cNvPr id="326" name="Shape 3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762000" x="3200400"/>
            <a:ext cy="5521324" cx="48005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small" baseline="0" sz="96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Lunch!</a:t>
            </a:r>
          </a:p>
        </p:txBody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/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8" name="Shape 338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The Scout-Led Troop</a:t>
            </a:r>
          </a:p>
        </p:txBody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Discussion:  </a:t>
            </a:r>
            <a:r>
              <a:rPr strike="noStrike" u="none" b="1" cap="none" baseline="0" sz="28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Define leadership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Discussion:  </a:t>
            </a:r>
            <a:r>
              <a:rPr strike="noStrike" u="none" b="1" cap="none" baseline="0" sz="2800" lang="en-US" i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Tips for Being a Good Leader in the Troop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Game:  Willow in the Wind</a:t>
            </a:r>
          </a:p>
          <a:p>
            <a:r>
              <a:t/>
            </a: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4" name="Shape 3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5" name="Shape 345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Introduction to Servant Leadership</a:t>
            </a:r>
          </a:p>
        </p:txBody>
      </p:sp>
      <p:sp>
        <p:nvSpPr>
          <p:cNvPr id="346" name="Shape 346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Discussion:  </a:t>
            </a:r>
            <a:r>
              <a:rPr strike="noStrike" u="none" b="1" cap="none" baseline="0" sz="28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Why Should Scouts Choose to Be Leaders?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Reflection: 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points:</a:t>
            </a:r>
          </a:p>
          <a:p>
            <a:r>
              <a:t/>
            </a: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2" name="Shape 352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Introduction to the Tools of the Trade</a:t>
            </a:r>
          </a:p>
        </p:txBody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The skills of being an effective listener and an effective communicator are valuable tools for any leader.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Proper planning makes the difference in almost all Scouting activities.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Teaching EDGE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The Teaching EDGE method can be used any time a leader is helping others learn.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9" name="Shape 359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Communications</a:t>
            </a:r>
          </a:p>
        </p:txBody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Parts of ANY communication: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400" lang="en-US" i="0">
                <a:solidFill>
                  <a:srgbClr val="6868CF"/>
                </a:solidFill>
                <a:latin typeface="Arial"/>
                <a:ea typeface="Arial"/>
                <a:cs typeface="Arial"/>
                <a:sym typeface="Arial"/>
              </a:rPr>
              <a:t>A sender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strike="noStrike" u="none" b="1" cap="none" baseline="0" sz="2400" lang="en-US" i="0">
                <a:solidFill>
                  <a:srgbClr val="1E4649"/>
                </a:solidFill>
                <a:latin typeface="Arial"/>
                <a:ea typeface="Arial"/>
                <a:cs typeface="Arial"/>
                <a:sym typeface="Arial"/>
              </a:rPr>
              <a:t>A message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strike="noStrike" u="none" b="1" cap="none" baseline="0" sz="2400" lang="en-US" i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 receiver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still a valid model today. It applies to all forms of communication: verbal, written, music, film, signaling, pantomime, teaching, etc.</a:t>
            </a: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5" name="Shape 3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Key Listening Tips:</a:t>
            </a:r>
          </a:p>
        </p:txBody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y="1341437" x="457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Listen with your eyes as well as with your ears. Watch for nonverbal cues.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distractions, both physical and mental. Give the speaker your full attention.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to see things from the speaker’s point of view. In other words, try to put yourself in the speaker’s shoes.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Apply the ideas to yourself. Think about how the speaker’s message relates to you and your experiences.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questions if you are unclear about anything.</a:t>
            </a:r>
          </a:p>
        </p:txBody>
      </p:sp>
      <p:sp>
        <p:nvSpPr>
          <p:cNvPr id="368" name="Shape 368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the speaker’s points and think what logically might come next in the message.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Curb your desire to talk until the speaker has finished.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Respond nonverbally (nod your head or smile) to the speaker.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 listening with respect for the speaker. Work hard not to interrupt even when you have a burning desire to make a point.</a:t>
            </a: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3" name="Shape 3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4" name="Shape 374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Effective Messages - Tips</a:t>
            </a:r>
          </a:p>
        </p:txBody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 your thoughts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Minimize distractions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the audience’s attention first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 clearly and make eye contact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Repeat facts such as dates, times, and places.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Distribute notes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Youth Training Continuum</a:t>
            </a:r>
          </a:p>
        </p:txBody>
      </p:sp>
      <p:grpSp>
        <p:nvGrpSpPr>
          <p:cNvPr id="87" name="Shape 87"/>
          <p:cNvGrpSpPr/>
          <p:nvPr/>
        </p:nvGrpSpPr>
        <p:grpSpPr>
          <a:xfrm>
            <a:off y="1752600" x="1066800"/>
            <a:ext cy="4343399" cx="7010399"/>
            <a:chOff y="1447800" x="1066800"/>
            <a:chExt cy="4343399" cx="7010399"/>
          </a:xfrm>
        </p:grpSpPr>
        <p:sp>
          <p:nvSpPr>
            <p:cNvPr id="88" name="Shape 88"/>
            <p:cNvSpPr/>
            <p:nvPr/>
          </p:nvSpPr>
          <p:spPr>
            <a:xfrm>
              <a:off y="1447800" x="1066800"/>
              <a:ext cy="1676399" cx="1676399"/>
            </a:xfrm>
            <a:prstGeom prst="ellipse">
              <a:avLst/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1" cap="none" baseline="0" sz="28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ILST</a:t>
              </a:r>
            </a:p>
          </p:txBody>
        </p:sp>
        <p:sp>
          <p:nvSpPr>
            <p:cNvPr id="89" name="Shape 89"/>
            <p:cNvSpPr/>
            <p:nvPr/>
          </p:nvSpPr>
          <p:spPr>
            <a:xfrm>
              <a:off y="1905000" x="2819400"/>
              <a:ext cy="685799" cx="838199"/>
            </a:xfrm>
            <a:prstGeom prst="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90" name="Shape 90"/>
            <p:cNvSpPr/>
            <p:nvPr/>
          </p:nvSpPr>
          <p:spPr>
            <a:xfrm>
              <a:off y="1447800" x="3733800"/>
              <a:ext cy="1676399" cx="1676399"/>
            </a:xfrm>
            <a:prstGeom prst="ellipse">
              <a:avLst/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36575" lIns="3657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1" cap="none" baseline="0" sz="28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NYLT</a:t>
              </a:r>
            </a:p>
          </p:txBody>
        </p:sp>
        <p:sp>
          <p:nvSpPr>
            <p:cNvPr id="91" name="Shape 91"/>
            <p:cNvSpPr/>
            <p:nvPr/>
          </p:nvSpPr>
          <p:spPr>
            <a:xfrm>
              <a:off y="1905000" x="5486400"/>
              <a:ext cy="685799" cx="838199"/>
            </a:xfrm>
            <a:prstGeom prst="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92" name="Shape 92"/>
            <p:cNvSpPr/>
            <p:nvPr/>
          </p:nvSpPr>
          <p:spPr>
            <a:xfrm>
              <a:off y="1447800" x="6400800"/>
              <a:ext cy="1676399" cx="1676399"/>
            </a:xfrm>
            <a:prstGeom prst="ellipse">
              <a:avLst/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27425" lIns="27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1" cap="none" baseline="0" sz="26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NAYLE</a:t>
              </a:r>
            </a:p>
          </p:txBody>
        </p:sp>
        <p:sp>
          <p:nvSpPr>
            <p:cNvPr id="93" name="Shape 93"/>
            <p:cNvSpPr/>
            <p:nvPr/>
          </p:nvSpPr>
          <p:spPr>
            <a:xfrm>
              <a:off y="4114800" x="3733800"/>
              <a:ext cy="1676399" cx="1676399"/>
            </a:xfrm>
            <a:prstGeom prst="ellipse">
              <a:avLst/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27425" lIns="27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1" cap="none" baseline="0" sz="22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KODIAK</a:t>
              </a:r>
            </a:p>
          </p:txBody>
        </p:sp>
        <p:sp>
          <p:nvSpPr>
            <p:cNvPr id="94" name="Shape 94"/>
            <p:cNvSpPr/>
            <p:nvPr/>
          </p:nvSpPr>
          <p:spPr>
            <a:xfrm rot="-2671516" flipH="1">
              <a:off y="3375025" x="5033962"/>
              <a:ext cy="533399" cx="1804987"/>
            </a:xfrm>
            <a:prstGeom prst="striped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0" cap="none" baseline="0" sz="18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Enables</a:t>
              </a:r>
            </a:p>
          </p:txBody>
        </p:sp>
        <p:sp>
          <p:nvSpPr>
            <p:cNvPr id="95" name="Shape 95"/>
            <p:cNvSpPr/>
            <p:nvPr/>
          </p:nvSpPr>
          <p:spPr>
            <a:xfrm rot="-5400000" flipH="1">
              <a:off y="3346449" x="4159250"/>
              <a:ext cy="533399" cx="825499"/>
            </a:xfrm>
            <a:prstGeom prst="striped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0" cap="none" baseline="0" sz="9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Enables</a:t>
              </a:r>
            </a:p>
          </p:txBody>
        </p:sp>
        <p:sp>
          <p:nvSpPr>
            <p:cNvPr id="96" name="Shape 96"/>
            <p:cNvSpPr/>
            <p:nvPr/>
          </p:nvSpPr>
          <p:spPr>
            <a:xfrm rot="2671516">
              <a:off y="3375025" x="2214563"/>
              <a:ext cy="533399" cx="1804987"/>
            </a:xfrm>
            <a:prstGeom prst="striped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0" cap="none" baseline="0" sz="18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Enables</a:t>
              </a:r>
            </a:p>
          </p:txBody>
        </p:sp>
      </p:grpSp>
      <p:sp>
        <p:nvSpPr>
          <p:cNvPr id="97" name="Shape 97"/>
          <p:cNvSpPr txBox="1"/>
          <p:nvPr/>
        </p:nvSpPr>
        <p:spPr>
          <a:xfrm>
            <a:off y="1114425" x="838200"/>
            <a:ext cy="647700" cx="1981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Taught at the</a:t>
            </a:r>
            <a:b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Unit Level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1114425" x="3581400"/>
            <a:ext cy="647700" cx="1981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Taught at the</a:t>
            </a:r>
            <a:b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Council Level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838200" x="6172200"/>
            <a:ext cy="923924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Taught at the</a:t>
            </a:r>
            <a:b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Regional/National Level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y="4800600" x="381000"/>
            <a:ext cy="923924" cx="320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Kodiak is an adventure – </a:t>
            </a:r>
            <a:b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8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 push your boundaries and apply your leadership skills</a:t>
            </a:r>
          </a:p>
        </p:txBody>
      </p:sp>
    </p:spTree>
  </p:cSld>
  <p:clrMapOvr>
    <a:masterClrMapping/>
  </p:clrMapOvr>
  <p:transition>
    <p:fade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0" name="Shape 3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1" name="Shape 381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Planning</a:t>
            </a:r>
          </a:p>
        </p:txBody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only to communicating, good planning is an essential skill for every effective leader.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its core, planning is really just thinking ahead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questions – develop answers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initial planning (also called “happy path” planning), start asking “what if” questions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Adjust your plan to accommodate the unexpected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add the “who” – the resources to make it happen</a:t>
            </a: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7" name="Shape 3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8" name="Shape 388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Planning</a:t>
            </a:r>
          </a:p>
        </p:txBody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Exercise:  </a:t>
            </a:r>
            <a:r>
              <a:rPr strike="noStrike" u="none" b="1" cap="none" baseline="0" sz="28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Planning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 as a group a sample troop service project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sng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Scenario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On a Saturday, six weeks from now, the troop will conduct a service project at a local city park. The project involves:</a:t>
            </a:r>
          </a:p>
          <a:p>
            <a:pPr algn="l" rtl="0" lvl="2" marR="0" indent="-228600" marL="11430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Installing 50 feet of split-rail fence around a tree (to protect it)</a:t>
            </a:r>
          </a:p>
          <a:p>
            <a:pPr algn="l" rtl="0" lvl="2" marR="0" indent="-228600" marL="11430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Removing old plants and undergrowth from a nearby area (approximately 500 square feet in area). Laying down weed block in the cleared area. Spreading 6 cubic yards of mulch in the area just cleared and under the fenced-in tree</a:t>
            </a:r>
          </a:p>
          <a:p>
            <a:pPr algn="l" rtl="0" lvl="2" marR="0" indent="-228600" marL="11430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Planting 15 to 20 small plants and shrubs in a small garden in a third area nearby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5" name="Shape 395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Planning (exercise)</a:t>
            </a:r>
          </a:p>
        </p:txBody>
      </p:sp>
      <p:sp>
        <p:nvSpPr>
          <p:cNvPr id="396" name="Shape 396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 what equipment you need for the project and how you’re going to get it. Plan how to use and manage your team on the day of the project. </a:t>
            </a:r>
          </a:p>
          <a:p>
            <a:r>
              <a:t/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 – </a:t>
            </a:r>
            <a:r>
              <a:rPr strike="noStrike" u="none" b="0" cap="none" baseline="0" sz="24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 the planning session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 – </a:t>
            </a:r>
            <a:r>
              <a:rPr strike="noStrike" u="none" b="0" cap="none" baseline="0" sz="24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 the project</a:t>
            </a:r>
          </a:p>
          <a:p>
            <a:r>
              <a:t/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points:</a:t>
            </a: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1" name="Shape 4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2" name="Shape 402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Teaching EDGE</a:t>
            </a:r>
          </a:p>
        </p:txBody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EDGE (Explain, Demonstrate, Guide, Enable) method is the primary training method to teach skills in the troop. 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EDGE should be used for all teaching opportunities. Make it a habit. 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can be used anytime a leader is helping others learn.</a:t>
            </a: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8" name="Shape 4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The Four-Step EDGE Process</a:t>
            </a:r>
          </a:p>
        </p:txBody>
      </p:sp>
      <p:sp>
        <p:nvSpPr>
          <p:cNvPr id="410" name="Shape 410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457200" marL="914400">
              <a:spcBef>
                <a:spcPts val="44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-The trainer explains how something is done.</a:t>
            </a:r>
          </a:p>
          <a:p>
            <a:pPr algn="l" rtl="0" lvl="1" marR="0" indent="-457200" marL="914400">
              <a:spcBef>
                <a:spcPts val="44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Demonstrate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After the trainer explains, the trainer demonstrates while explaining again. This gives the learner a clear understanding of what success looks like.</a:t>
            </a:r>
          </a:p>
          <a:p>
            <a:pPr algn="l" rtl="0" lvl="1" marR="0" indent="-457200" marL="914400">
              <a:spcBef>
                <a:spcPts val="44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Guide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The learner tries the skill while the trainer guides him through it. The trainer gives instant feedback as the learner practices the skill.</a:t>
            </a:r>
          </a:p>
          <a:p>
            <a:pPr algn="l" rtl="0" lvl="1" marR="0" indent="-457200" marL="914400">
              <a:spcBef>
                <a:spcPts val="44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Enable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The learner works independently under the watchful eye of the trainer. The trainer helps remove any obstacles to success, thus enabling the learner to succeed.</a:t>
            </a:r>
          </a:p>
          <a:p>
            <a:pPr algn="l" rtl="0" lvl="0" marR="0" indent="-463550" marL="514350">
              <a:spcBef>
                <a:spcPts val="520"/>
              </a:spcBef>
              <a:spcAft>
                <a:spcPts val="0"/>
              </a:spcAft>
              <a:buClr>
                <a:srgbClr val="F58025"/>
              </a:buClr>
              <a:buSzPct val="99358"/>
              <a:buFont typeface="Arial"/>
              <a:buChar char="•"/>
            </a:pPr>
            <a:r>
              <a:rPr strike="noStrike" u="none" b="1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Sample skill instruction</a:t>
            </a:r>
          </a:p>
          <a:p>
            <a:pPr algn="l" rtl="0" lvl="0" marR="0" indent="-463550" marL="514350">
              <a:spcBef>
                <a:spcPts val="520"/>
              </a:spcBef>
              <a:spcAft>
                <a:spcPts val="0"/>
              </a:spcAft>
              <a:buClr>
                <a:srgbClr val="F58025"/>
              </a:buClr>
              <a:buSzPct val="99358"/>
              <a:buFont typeface="Arial"/>
              <a:buChar char="•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Reflection:</a:t>
            </a: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5" name="Shape 4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6" name="Shape 416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Tools of the Trade (Wrap-up)</a:t>
            </a:r>
          </a:p>
        </p:txBody>
      </p:sp>
      <p:sp>
        <p:nvSpPr>
          <p:cNvPr id="417" name="Shape 417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Communications, planning, and teaching —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core skills leaders can use any time they are working with their team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planning is foundational to everything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you grow in Scouting and take on more leadership roles, your leadership skills and strengths will continue to grow over time.</a:t>
            </a: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2" name="Shape 4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3" name="Shape 42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small" baseline="0" sz="40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Tent set up! </a:t>
            </a:r>
          </a:p>
        </p:txBody>
      </p:sp>
      <p:sp>
        <p:nvSpPr>
          <p:cNvPr id="424" name="Shape 42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</a:t>
            </a:r>
            <a:r>
              <a:rPr lang="en-US"/>
              <a:t>20</a:t>
            </a: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minutes…</a:t>
            </a:r>
          </a:p>
        </p:txBody>
      </p:sp>
      <p:pic>
        <p:nvPicPr>
          <p:cNvPr id="425" name="Shape 4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42887" x="3581400"/>
            <a:ext cy="6234111" cx="34289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0" name="Shape 4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1" name="Shape 431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Module Three – Leadership &amp; Teamwork</a:t>
            </a:r>
          </a:p>
        </p:txBody>
      </p:sp>
      <p:sp>
        <p:nvSpPr>
          <p:cNvPr id="432" name="Shape 432"/>
          <p:cNvSpPr txBox="1"/>
          <p:nvPr>
            <p:ph idx="1" type="body"/>
          </p:nvPr>
        </p:nvSpPr>
        <p:spPr>
          <a:xfrm>
            <a:off y="1341437" x="457200"/>
            <a:ext cy="4608512" cx="8381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Overview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to Leadership and Teamwork Session - 5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 and Team Characteristics - 5 to 10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Stages of Team Development and Styles of Leadership - 15 to 25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Inclusion - 10 to 15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Leadership Ethics and Values - 15 to 25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Vision - 5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Wrap Up the Introduction to Leadership Skills for Troops Course - 5 minutes</a:t>
            </a: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7" name="Shape 4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8" name="Shape 438"/>
          <p:cNvSpPr txBox="1"/>
          <p:nvPr>
            <p:ph type="title"/>
          </p:nvPr>
        </p:nvSpPr>
        <p:spPr>
          <a:xfrm>
            <a:off y="457200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Introduction to Leadership and Teamwork Session</a:t>
            </a:r>
          </a:p>
        </p:txBody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Discussion: </a:t>
            </a:r>
            <a:r>
              <a:rPr strike="noStrike" u="none" b="1" cap="none" baseline="0" sz="28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What do we mean by “team”?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Characteristics of effective teams? </a:t>
            </a:r>
            <a:r>
              <a:rPr strike="noStrike" u="none" b="0" cap="none" baseline="0" sz="24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(list on a board)</a:t>
            </a:r>
          </a:p>
          <a:p>
            <a:r>
              <a:t/>
            </a: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4" name="Shape 4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5" name="Shape 445"/>
          <p:cNvSpPr txBox="1"/>
          <p:nvPr>
            <p:ph type="title"/>
          </p:nvPr>
        </p:nvSpPr>
        <p:spPr>
          <a:xfrm>
            <a:off y="457200" x="755650"/>
            <a:ext cy="490537" cx="815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Stages of Team Development</a:t>
            </a:r>
          </a:p>
        </p:txBody>
      </p:sp>
      <p:sp>
        <p:nvSpPr>
          <p:cNvPr id="446" name="Shape 446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Discussion: </a:t>
            </a:r>
            <a:r>
              <a:rPr strike="noStrike" u="none" b="1" cap="none" baseline="0" sz="28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How do teams develop?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team development through a discussion </a:t>
            </a:r>
          </a:p>
          <a:p>
            <a:r>
              <a:t/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Module One – Unit Organization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Overview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to the Course - 5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to Vision - 5 to 10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Troop Organization - 20 to 35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Team-Based Troop - 25 to 30 minutes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to Servant Leadership - 5 to 10 minutes</a:t>
            </a: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1" name="Shape 4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2" name="Shape 452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Where the Group Is</a:t>
            </a:r>
          </a:p>
        </p:txBody>
      </p:sp>
      <p:sp>
        <p:nvSpPr>
          <p:cNvPr id="453" name="Shape 453"/>
          <p:cNvSpPr txBox="1"/>
          <p:nvPr>
            <p:ph idx="1" type="body"/>
          </p:nvPr>
        </p:nvSpPr>
        <p:spPr>
          <a:xfrm>
            <a:off y="1341437" x="457200"/>
            <a:ext cy="4608512" cx="8553450"/>
          </a:xfrm>
          <a:prstGeom prst="rect">
            <a:avLst/>
          </a:prstGeom>
          <a:noFill/>
          <a:ln>
            <a:noFill/>
          </a:ln>
        </p:spPr>
        <p:txBody>
          <a:bodyPr bIns="45700" rIns="0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Stages: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Starting out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(skills are low, enthusiasm is high)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Becoming discouraged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(skills and enthusiasm are low)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Making progress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(skills and enthusiasm is rising)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Finding success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(skills and enthusiasm are high)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Skill Level and Enthusiasm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Skill Level – rises over time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Enthusiasm – varies as the team develops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694"/>
              <a:buFont typeface="Arial"/>
              <a:buChar char="•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Discussion: </a:t>
            </a:r>
            <a:r>
              <a:rPr strike="noStrike" u="none" b="0" cap="none" baseline="0" sz="24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How can the leader affect the team’s development?</a:t>
            </a:r>
          </a:p>
          <a:p>
            <a:r>
              <a:t/>
            </a:r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8" name="Shape 4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9" name="Shape 459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Inclusion</a:t>
            </a:r>
          </a:p>
        </p:txBody>
      </p:sp>
      <p:sp>
        <p:nvSpPr>
          <p:cNvPr id="460" name="Shape 460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 engagement, inclusion and the use of each member of your team is an important skill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Discussion: </a:t>
            </a:r>
            <a:r>
              <a:rPr strike="noStrike" u="none" b="0" cap="none" baseline="0" sz="24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i="1">
                <a:solidFill>
                  <a:srgbClr val="404040"/>
                </a:solidFill>
              </a:rPr>
              <a:t>potato</a:t>
            </a:r>
            <a:r>
              <a:rPr strike="noStrike" u="none" b="0" cap="none" baseline="0" sz="24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Game 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Reflection:</a:t>
            </a:r>
          </a:p>
        </p:txBody>
      </p:sp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5" name="Shape 4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6" name="Shape 466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Leadership Ethics and Values</a:t>
            </a:r>
          </a:p>
        </p:txBody>
      </p:sp>
      <p:sp>
        <p:nvSpPr>
          <p:cNvPr id="467" name="Shape 467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Discussion: Scout Oath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“On my honor…”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“…I will do my best…”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“…to do my duty…”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“…to God and my country…”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 and to obey the Scout Law…”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“…to help other people at all times…”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…to keep myself physically strong…”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“…mentally awake…”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“…and morally straight.”</a:t>
            </a:r>
          </a:p>
        </p:txBody>
      </p:sp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2" name="Shape 4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3" name="Shape 473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Leadership Ethics and Values</a:t>
            </a:r>
          </a:p>
        </p:txBody>
      </p:sp>
      <p:sp>
        <p:nvSpPr>
          <p:cNvPr id="474" name="Shape 474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Discussion: Scout Law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Trustworthy,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Loyal,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Helpful,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Friendly,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Courteous,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Kind,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Obedient,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Cheerful,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Thrifty,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Brave,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Clean,</a:t>
            </a:r>
          </a:p>
          <a:p>
            <a:pPr algn="l" rtl="0" lvl="1" marR="0" indent="-285750" marL="74295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is... 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Reverent.</a:t>
            </a:r>
          </a:p>
        </p:txBody>
      </p:sp>
    </p:spTree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9" name="Shape 4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0" name="Shape 480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Leadership Ethics and Values</a:t>
            </a:r>
          </a:p>
        </p:txBody>
      </p:sp>
      <p:sp>
        <p:nvSpPr>
          <p:cNvPr id="481" name="Shape 481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you know you’ve been playing the </a:t>
            </a:r>
            <a:r>
              <a:rPr strike="noStrike" u="none" b="1" cap="none" baseline="0" sz="2800" lang="en-US" i="1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Integrity Game</a:t>
            </a: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 comments…</a:t>
            </a:r>
          </a:p>
          <a:p>
            <a:r>
              <a:t/>
            </a:r>
          </a:p>
        </p:txBody>
      </p:sp>
    </p:spTree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6" name="Shape 4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7" name="Shape 487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Leadership Ethics and Values</a:t>
            </a:r>
          </a:p>
        </p:txBody>
      </p:sp>
      <p:sp>
        <p:nvSpPr>
          <p:cNvPr id="488" name="Shape 488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Servant Leader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Relationship between a leader and the team?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role of a leader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Recognizing responsibilities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leader enables the success of the team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and bad examples of leadership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tuned in to the needs and communications </a:t>
            </a:r>
            <a:b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the team</a:t>
            </a:r>
          </a:p>
        </p:txBody>
      </p:sp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3" name="Shape 4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4" name="Shape 494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Leadership Ethics and Values</a:t>
            </a:r>
          </a:p>
        </p:txBody>
      </p:sp>
      <p:sp>
        <p:nvSpPr>
          <p:cNvPr id="495" name="Shape 495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Servant Leaders: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to listen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know when the time for discussion is over.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Achieve consensus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know when to preserve things that are good without foundering in a constant storm of question and reinvention.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Set/maintain standards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know when to reject what does not maintain those standards or the team vision.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 their customers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know how to make a difference with the team.</a:t>
            </a:r>
          </a:p>
        </p:txBody>
      </p:sp>
    </p:spTree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0" name="Shape 5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1" name="Shape 501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</a:p>
        </p:txBody>
      </p:sp>
      <p:sp>
        <p:nvSpPr>
          <p:cNvPr id="502" name="Shape 502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Discussion:  </a:t>
            </a:r>
            <a:r>
              <a:rPr strike="noStrike" u="none" b="1" cap="none" baseline="0" sz="2800" lang="en-US" i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What is YOUR Vision of Success for Troop 714?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will we use our leadership skills to reach this success?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we support our new Scout leaders achieve their goals and be successful?</a:t>
            </a:r>
          </a:p>
        </p:txBody>
      </p:sp>
    </p:spTree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7" name="Shape 5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8" name="Shape 508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Wrap-Up to the Course</a:t>
            </a:r>
          </a:p>
        </p:txBody>
      </p:sp>
      <p:sp>
        <p:nvSpPr>
          <p:cNvPr id="509" name="Shape 509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lang="en-US"/>
              <a:t>Mr. Moultrie Distributes Patches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Thanks for attending!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Bring this new enthusiasm and training to your roles and your patrols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other leaders around you 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1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Make a difference!</a:t>
            </a:r>
          </a:p>
        </p:txBody>
      </p:sp>
    </p:spTree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4" name="Shape 5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5" name="Shape 515"/>
          <p:cNvSpPr/>
          <p:nvPr/>
        </p:nvSpPr>
        <p:spPr>
          <a:xfrm>
            <a:off y="6489700" x="152400"/>
            <a:ext cy="323850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516" name="Shape 516"/>
          <p:cNvSpPr/>
          <p:nvPr/>
        </p:nvSpPr>
        <p:spPr>
          <a:xfrm>
            <a:off y="1989138" x="539750"/>
            <a:ext cy="1082675" cx="66246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6000" lang="en-US" i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Introduction to the Course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purpose of this course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ILST fits into Scouting’s Youth Training Continuum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ILST to NYLT to NAYLE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logistics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Restrooms</a:t>
            </a:r>
          </a:p>
          <a:p>
            <a:pPr algn="l" rtl="0" lvl="1" marR="0" indent="-285750" marL="742950">
              <a:spcBef>
                <a:spcPts val="48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Phone calls and cell phone/texting etiquette</a:t>
            </a:r>
          </a:p>
        </p:txBody>
      </p:sp>
      <p:grpSp>
        <p:nvGrpSpPr>
          <p:cNvPr id="115" name="Shape 115"/>
          <p:cNvGrpSpPr/>
          <p:nvPr/>
        </p:nvGrpSpPr>
        <p:grpSpPr>
          <a:xfrm>
            <a:off y="2438400" x="5029200"/>
            <a:ext cy="2209800" cx="3567113"/>
            <a:chOff y="1447800" x="1066800"/>
            <a:chExt cy="4343399" cx="7010399"/>
          </a:xfrm>
        </p:grpSpPr>
        <p:sp>
          <p:nvSpPr>
            <p:cNvPr id="116" name="Shape 116"/>
            <p:cNvSpPr/>
            <p:nvPr/>
          </p:nvSpPr>
          <p:spPr>
            <a:xfrm>
              <a:off y="1447800" x="1066800"/>
              <a:ext cy="1676399" cx="1676399"/>
            </a:xfrm>
            <a:prstGeom prst="ellipse">
              <a:avLst/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1" cap="none" baseline="0" sz="12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ILST</a:t>
              </a:r>
            </a:p>
          </p:txBody>
        </p:sp>
        <p:sp>
          <p:nvSpPr>
            <p:cNvPr id="117" name="Shape 117"/>
            <p:cNvSpPr/>
            <p:nvPr/>
          </p:nvSpPr>
          <p:spPr>
            <a:xfrm>
              <a:off y="1906478" x="2820180"/>
              <a:ext cy="683336" cx="836131"/>
            </a:xfrm>
            <a:prstGeom prst="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18" name="Shape 118"/>
            <p:cNvSpPr/>
            <p:nvPr/>
          </p:nvSpPr>
          <p:spPr>
            <a:xfrm>
              <a:off y="1447800" x="3733800"/>
              <a:ext cy="1676399" cx="1676399"/>
            </a:xfrm>
            <a:prstGeom prst="ellipse">
              <a:avLst/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36575" lIns="3657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1" cap="none" baseline="0" sz="12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NYLT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y="1906478" x="5487689"/>
              <a:ext cy="683336" cx="836131"/>
            </a:xfrm>
            <a:prstGeom prst="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20" name="Shape 120"/>
            <p:cNvSpPr/>
            <p:nvPr/>
          </p:nvSpPr>
          <p:spPr>
            <a:xfrm>
              <a:off y="1447800" x="6400800"/>
              <a:ext cy="1676399" cx="1676399"/>
            </a:xfrm>
            <a:prstGeom prst="ellipse">
              <a:avLst/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27425" lIns="27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1" cap="none" baseline="0" sz="12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NAYLE</a:t>
              </a:r>
            </a:p>
          </p:txBody>
        </p:sp>
        <p:sp>
          <p:nvSpPr>
            <p:cNvPr id="121" name="Shape 121"/>
            <p:cNvSpPr/>
            <p:nvPr/>
          </p:nvSpPr>
          <p:spPr>
            <a:xfrm>
              <a:off y="4114800" x="3733800"/>
              <a:ext cy="1676399" cx="1676399"/>
            </a:xfrm>
            <a:prstGeom prst="ellipse">
              <a:avLst/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0" lIns="0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1" cap="none" baseline="0" sz="12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KODIAK</a:t>
              </a:r>
            </a:p>
          </p:txBody>
        </p:sp>
        <p:sp>
          <p:nvSpPr>
            <p:cNvPr id="122" name="Shape 122"/>
            <p:cNvSpPr/>
            <p:nvPr/>
          </p:nvSpPr>
          <p:spPr>
            <a:xfrm rot="-2671515" flipH="1">
              <a:off y="3376119" x="5032184"/>
              <a:ext cy="533565" cx="1806416"/>
            </a:xfrm>
            <a:prstGeom prst="striped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0" cap="none" baseline="0" sz="12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Enables</a:t>
              </a:r>
            </a:p>
          </p:txBody>
        </p:sp>
        <p:sp>
          <p:nvSpPr>
            <p:cNvPr id="123" name="Shape 123"/>
            <p:cNvSpPr/>
            <p:nvPr/>
          </p:nvSpPr>
          <p:spPr>
            <a:xfrm rot="-5400000" flipH="1">
              <a:off y="3346507" x="4160127"/>
              <a:ext cy="533502" cx="823747"/>
            </a:xfrm>
            <a:prstGeom prst="striped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24" name="Shape 124"/>
            <p:cNvSpPr/>
            <p:nvPr/>
          </p:nvSpPr>
          <p:spPr>
            <a:xfrm rot="2671515">
              <a:off y="3376119" x="2214921"/>
              <a:ext cy="533565" cx="1803298"/>
            </a:xfrm>
            <a:prstGeom prst="striped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CACFE"/>
                </a:gs>
                <a:gs pos="35000">
                  <a:srgbClr val="C6C6FF"/>
                </a:gs>
                <a:gs pos="100000">
                  <a:srgbClr val="EAEAFF"/>
                </a:gs>
              </a:gsLst>
              <a:lin ang="16200000" scaled="0"/>
            </a:gradFill>
            <a:ln w="9525" cap="flat">
              <a:solidFill>
                <a:srgbClr val="2F2F9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strike="noStrike" u="none" b="0" cap="none" baseline="0" sz="1200" lang="en-US" i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Enables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74637" x="755650"/>
            <a:ext cy="490537" cx="82359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Introduction to Vision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341437" x="457200"/>
            <a:ext cy="460851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 to success in any role or project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Developed and shared by all members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and discuss the vision of the Senior Patrol Leader (SPL) and Scoutmaster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74637" x="755650"/>
            <a:ext cy="490537" cx="80073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Scout Positions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341437" x="457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Senior Patrol Leader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Assistant Senior Patrol Leader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Patrol Leader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Assistant Patrol Leader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Troop Guide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 Chief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Historian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Librarian</a:t>
            </a:r>
          </a:p>
        </p:txBody>
      </p:sp>
      <p:sp>
        <p:nvSpPr>
          <p:cNvPr id="139" name="Shape 139"/>
          <p:cNvSpPr txBox="1"/>
          <p:nvPr>
            <p:ph idx="2" type="body"/>
          </p:nvPr>
        </p:nvSpPr>
        <p:spPr>
          <a:xfrm>
            <a:off y="1341437" x="4648200"/>
            <a:ext cy="4608512" cx="4267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 of the Arrow Representative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Quartermaster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Scribe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Instructor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Chaplain’s Aide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Webmaster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LNT Trainer</a:t>
            </a:r>
          </a:p>
          <a:p>
            <a:pPr algn="l" rtl="0" lvl="0" marR="0" indent="-342900" marL="342900">
              <a:spcBef>
                <a:spcPts val="560"/>
              </a:spcBef>
              <a:spcAft>
                <a:spcPts val="0"/>
              </a:spcAft>
              <a:buClr>
                <a:srgbClr val="F58025"/>
              </a:buClr>
              <a:buSzPct val="101190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Jr. Ass’t Scoutmaster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74637" x="755650"/>
            <a:ext cy="490537" cx="69945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Senior Patrol Leader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341437" x="457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Preside at all troop meetings, events, activities, and annual program planning conference.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Chair the patrol leaders’ council.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Appoint Scout leaders with the advice and consent of the Scoutmaster.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 duties and responsibilities to other Scout leaders.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with the Scoutmaster in training Scout leaders.</a:t>
            </a:r>
          </a:p>
        </p:txBody>
      </p:sp>
      <p:sp>
        <p:nvSpPr>
          <p:cNvPr id="147" name="Shape 147"/>
          <p:cNvSpPr txBox="1"/>
          <p:nvPr>
            <p:ph idx="2" type="body"/>
          </p:nvPr>
        </p:nvSpPr>
        <p:spPr>
          <a:xfrm>
            <a:off y="1341437" x="4648200"/>
            <a:ext cy="4608512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and enforce the tone for good Scout behavior within the troop.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good example.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Wear the Scout uniform correctly.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 by the Scout Oath and Scout Law.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F58025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and help develop Scout spirit.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BSA Training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